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0" r:id="rId5"/>
    <p:sldId id="261" r:id="rId6"/>
    <p:sldId id="263" r:id="rId7"/>
    <p:sldId id="264" r:id="rId8"/>
    <p:sldId id="266" r:id="rId9"/>
    <p:sldId id="269" r:id="rId10"/>
    <p:sldId id="268" r:id="rId1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105" d="100"/>
          <a:sy n="105" d="100"/>
        </p:scale>
        <p:origin x="-144" y="-84"/>
      </p:cViewPr>
      <p:guideLst>
        <p:guide orient="horz" pos="2160"/>
        <p:guide pos="2880"/>
      </p:guideLst>
    </p:cSldViewPr>
  </p:slideViewPr>
  <p:outlineViewPr>
    <p:cViewPr>
      <p:scale>
        <a:sx n="33" d="100"/>
        <a:sy n="33" d="100"/>
      </p:scale>
      <p:origin x="12" y="4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0" hangingPunct="0">
              <a:defRPr sz="1300"/>
            </a:lvl1pPr>
          </a:lstStyle>
          <a:p>
            <a:endParaRPr lang="en-GB"/>
          </a:p>
        </p:txBody>
      </p:sp>
      <p:sp>
        <p:nvSpPr>
          <p:cNvPr id="184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0" hangingPunct="0">
              <a:defRPr sz="1300"/>
            </a:lvl1pPr>
          </a:lstStyle>
          <a:p>
            <a:fld id="{E345E300-261D-44F3-9DC3-7FA3F70CE0BC}" type="datetime1">
              <a:rPr lang="en-US"/>
              <a:pPr/>
              <a:t>11/1/2011</a:t>
            </a:fld>
            <a:endParaRPr lang="en-US"/>
          </a:p>
        </p:txBody>
      </p:sp>
      <p:sp>
        <p:nvSpPr>
          <p:cNvPr id="1331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0" hangingPunct="0">
              <a:defRPr sz="1300"/>
            </a:lvl1pPr>
          </a:lstStyle>
          <a:p>
            <a:endParaRPr lang="en-GB"/>
          </a:p>
        </p:txBody>
      </p:sp>
      <p:sp>
        <p:nvSpPr>
          <p:cNvPr id="184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0" hangingPunct="0">
              <a:defRPr sz="1300"/>
            </a:lvl1pPr>
          </a:lstStyle>
          <a:p>
            <a:fld id="{C34FCEFB-66CD-48F7-BB71-A1F999302DB6}"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p:txBody>
          <a:bodyPr/>
          <a:lstStyle/>
          <a:p>
            <a:pPr eaLnBrk="1" hangingPunct="1"/>
            <a:endParaRPr lang="en-GB"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GB"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7C2BF528-4A02-4EBB-9594-238FE533BE74}" type="datetimeFigureOut">
              <a:rPr lang="en-GB"/>
              <a:pPr>
                <a:defRPr/>
              </a:pPr>
              <a:t>01/11/2011</a:t>
            </a:fld>
            <a:endParaRPr lang="en-GB"/>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GB"/>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1B48776A-E70A-415F-898E-73519BB2ABB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C59D32-D201-416E-B5FC-E0EAAAA23470}" type="datetimeFigureOut">
              <a:rPr lang="en-GB"/>
              <a:pPr>
                <a:defRPr/>
              </a:pPr>
              <a:t>01/11/2011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59E208-ACCA-4646-8B32-8A5EF83500E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GB"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45187C-1EF9-4757-82C9-1E38B58F8237}" type="datetimeFigureOut">
              <a:rPr lang="en-GB"/>
              <a:pPr>
                <a:defRPr/>
              </a:pPr>
              <a:t>01/11/2011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37CA1B-3135-42D5-9A2E-1B705BF12DA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A3B38-D458-4658-937E-E35D04927DD9}" type="datetimeFigureOut">
              <a:rPr lang="en-GB"/>
              <a:pPr>
                <a:defRPr/>
              </a:pPr>
              <a:t>01/11/2011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0D10EF-138A-44A2-900C-FE824968A56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911DAB-C4F8-4544-BDC3-A35889924880}" type="datetimeFigureOut">
              <a:rPr lang="en-GB"/>
              <a:pPr>
                <a:defRPr/>
              </a:pPr>
              <a:t>01/11/2011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265057-8716-49ED-9E6F-4B663BC5D76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46B1E93-14D3-4408-846F-77F6E7EA83A4}" type="datetimeFigureOut">
              <a:rPr lang="en-GB"/>
              <a:pPr>
                <a:defRPr/>
              </a:pPr>
              <a:t>01/11/2011</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3BBD5FB8-367D-4398-88FF-5D165C9AD0D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EA12A36-31E2-47D5-8676-854467117862}" type="datetimeFigureOut">
              <a:rPr lang="en-GB"/>
              <a:pPr>
                <a:defRPr/>
              </a:pPr>
              <a:t>01/11/2011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59D4BE2-F84D-4951-947C-12F109C0F6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A31E54-D7CB-42A4-B561-E0CB0190B23E}" type="datetimeFigureOut">
              <a:rPr lang="en-GB"/>
              <a:pPr>
                <a:defRPr/>
              </a:pPr>
              <a:t>01/11/2011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32865B2-9DDF-4868-BCE8-91882A42054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DD0DCF-19A5-4D55-BC53-F0A460B9E4DB}" type="datetimeFigureOut">
              <a:rPr lang="en-GB"/>
              <a:pPr>
                <a:defRPr/>
              </a:pPr>
              <a:t>01/11/2011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0AD84C7-BBB7-43EB-BD98-E92FAA70257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GB"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ABE3833B-907C-4AF5-A340-9EC1C84BB557}" type="datetimeFigureOut">
              <a:rPr lang="en-GB"/>
              <a:pPr>
                <a:defRPr/>
              </a:pPr>
              <a:t>01/11/2011</a:t>
            </a:fld>
            <a:endParaRPr lang="en-GB"/>
          </a:p>
        </p:txBody>
      </p:sp>
      <p:sp>
        <p:nvSpPr>
          <p:cNvPr id="49" name="Slide Number Placeholder 6"/>
          <p:cNvSpPr>
            <a:spLocks noGrp="1"/>
          </p:cNvSpPr>
          <p:nvPr>
            <p:ph type="sldNum" sz="quarter" idx="11"/>
          </p:nvPr>
        </p:nvSpPr>
        <p:spPr/>
        <p:txBody>
          <a:bodyPr/>
          <a:lstStyle>
            <a:lvl1pPr>
              <a:defRPr/>
            </a:lvl1pPr>
          </a:lstStyle>
          <a:p>
            <a:pPr>
              <a:defRPr/>
            </a:pPr>
            <a:fld id="{8A00BD39-F636-4C95-9119-D01625E454FC}" type="slidenum">
              <a:rPr lang="en-GB"/>
              <a:pPr>
                <a:defRPr/>
              </a:pPr>
              <a:t>‹#›</a:t>
            </a:fld>
            <a:endParaRPr lang="en-GB"/>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GB"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CF99C426-072E-4BCE-8C96-C825F3BD69D6}" type="datetimeFigureOut">
              <a:rPr lang="en-GB"/>
              <a:pPr>
                <a:defRPr/>
              </a:pPr>
              <a:t>01/11/2011</a:t>
            </a:fld>
            <a:endParaRPr lang="en-GB"/>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GB"/>
          </a:p>
        </p:txBody>
      </p:sp>
      <p:sp>
        <p:nvSpPr>
          <p:cNvPr id="50" name="Slide Number Placeholder 6"/>
          <p:cNvSpPr>
            <a:spLocks noGrp="1"/>
          </p:cNvSpPr>
          <p:nvPr>
            <p:ph type="sldNum" sz="quarter" idx="12"/>
          </p:nvPr>
        </p:nvSpPr>
        <p:spPr/>
        <p:txBody>
          <a:bodyPr/>
          <a:lstStyle>
            <a:lvl1pPr>
              <a:defRPr/>
            </a:lvl1pPr>
          </a:lstStyle>
          <a:p>
            <a:pPr>
              <a:defRPr/>
            </a:pPr>
            <a:fld id="{EDDA26F3-9185-4F79-AD87-ECB5CA2243D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endParaRPr lang="en-US" smtClean="0"/>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EFEFE"/>
                </a:solidFill>
                <a:ea typeface="ＭＳ Ｐゴシック" pitchFamily="34" charset="-128"/>
                <a:cs typeface="+mn-cs"/>
              </a:defRPr>
            </a:lvl1pPr>
          </a:lstStyle>
          <a:p>
            <a:pPr>
              <a:defRPr/>
            </a:pPr>
            <a:fld id="{B21DAF57-E90B-41D9-90C1-00C6712EDAB8}" type="datetimeFigureOut">
              <a:rPr lang="en-GB"/>
              <a:pPr>
                <a:defRPr/>
              </a:pPr>
              <a:t>01/11/2011</a:t>
            </a:fld>
            <a:endParaRPr lang="en-GB"/>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ea typeface="ＭＳ Ｐゴシック" charset="0"/>
                <a:cs typeface="Arial" charset="0"/>
              </a:defRPr>
            </a:lvl1pPr>
          </a:lstStyle>
          <a:p>
            <a:pPr>
              <a:defRPr/>
            </a:pPr>
            <a:endParaRPr lang="en-GB"/>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EFEFE"/>
                </a:solidFill>
                <a:ea typeface="ＭＳ Ｐゴシック" pitchFamily="34" charset="-128"/>
                <a:cs typeface="+mn-cs"/>
              </a:defRPr>
            </a:lvl1pPr>
          </a:lstStyle>
          <a:p>
            <a:pPr>
              <a:defRPr/>
            </a:pPr>
            <a:fld id="{49F202F2-C447-40CB-A33C-0565640E408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73" r:id="rId8"/>
    <p:sldLayoutId id="2147483674" r:id="rId9"/>
    <p:sldLayoutId id="2147483665" r:id="rId10"/>
    <p:sldLayoutId id="2147483664" r:id="rId11"/>
  </p:sldLayoutIdLst>
  <p:txStyles>
    <p:titleStyle>
      <a:lvl1pPr algn="l" rtl="0" eaLnBrk="0" fontAlgn="base" hangingPunct="0">
        <a:spcBef>
          <a:spcPct val="0"/>
        </a:spcBef>
        <a:spcAft>
          <a:spcPct val="0"/>
        </a:spcAft>
        <a:defRPr sz="4000" kern="1200">
          <a:solidFill>
            <a:schemeClr val="accent1"/>
          </a:solidFill>
          <a:latin typeface="+mj-lt"/>
          <a:ea typeface="ＭＳ Ｐゴシック" pitchFamily="34" charset="-128"/>
          <a:cs typeface="ＭＳ Ｐゴシック"/>
        </a:defRPr>
      </a:lvl1pPr>
      <a:lvl2pPr algn="l" rtl="0" eaLnBrk="0" fontAlgn="base" hangingPunct="0">
        <a:spcBef>
          <a:spcPct val="0"/>
        </a:spcBef>
        <a:spcAft>
          <a:spcPct val="0"/>
        </a:spcAft>
        <a:defRPr sz="4000">
          <a:solidFill>
            <a:schemeClr val="accent1"/>
          </a:solidFill>
          <a:latin typeface="Century Gothic" pitchFamily="34" charset="0"/>
          <a:ea typeface="ＭＳ Ｐゴシック" pitchFamily="34" charset="-128"/>
          <a:cs typeface="ＭＳ Ｐゴシック"/>
        </a:defRPr>
      </a:lvl2pPr>
      <a:lvl3pPr algn="l" rtl="0" eaLnBrk="0" fontAlgn="base" hangingPunct="0">
        <a:spcBef>
          <a:spcPct val="0"/>
        </a:spcBef>
        <a:spcAft>
          <a:spcPct val="0"/>
        </a:spcAft>
        <a:defRPr sz="4000">
          <a:solidFill>
            <a:schemeClr val="accent1"/>
          </a:solidFill>
          <a:latin typeface="Century Gothic" pitchFamily="34" charset="0"/>
          <a:ea typeface="ＭＳ Ｐゴシック" pitchFamily="34" charset="-128"/>
          <a:cs typeface="ＭＳ Ｐゴシック"/>
        </a:defRPr>
      </a:lvl3pPr>
      <a:lvl4pPr algn="l" rtl="0" eaLnBrk="0" fontAlgn="base" hangingPunct="0">
        <a:spcBef>
          <a:spcPct val="0"/>
        </a:spcBef>
        <a:spcAft>
          <a:spcPct val="0"/>
        </a:spcAft>
        <a:defRPr sz="4000">
          <a:solidFill>
            <a:schemeClr val="accent1"/>
          </a:solidFill>
          <a:latin typeface="Century Gothic" pitchFamily="34" charset="0"/>
          <a:ea typeface="ＭＳ Ｐゴシック" pitchFamily="34" charset="-128"/>
          <a:cs typeface="ＭＳ Ｐゴシック"/>
        </a:defRPr>
      </a:lvl4pPr>
      <a:lvl5pPr algn="l" rtl="0" eaLnBrk="0" fontAlgn="base" hangingPunct="0">
        <a:spcBef>
          <a:spcPct val="0"/>
        </a:spcBef>
        <a:spcAft>
          <a:spcPct val="0"/>
        </a:spcAft>
        <a:defRPr sz="4000">
          <a:solidFill>
            <a:schemeClr val="accent1"/>
          </a:solidFill>
          <a:latin typeface="Century Gothic" pitchFamily="34" charset="0"/>
          <a:ea typeface="ＭＳ Ｐゴシック" pitchFamily="34" charset="-128"/>
          <a:cs typeface="ＭＳ Ｐゴシック"/>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ＭＳ Ｐゴシック" pitchFamily="34" charset="-128"/>
          <a:cs typeface="ＭＳ Ｐゴシック"/>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ＭＳ Ｐゴシック" pitchFamily="34" charset="-128"/>
          <a:cs typeface="ＭＳ Ｐゴシック"/>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ＭＳ Ｐゴシック" pitchFamily="34" charset="-128"/>
          <a:cs typeface="ＭＳ Ｐゴシック"/>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ＭＳ Ｐゴシック" pitchFamily="34" charset="-128"/>
          <a:cs typeface="ＭＳ Ｐゴシック"/>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ＭＳ Ｐゴシック" pitchFamily="34" charset="-128"/>
          <a:cs typeface="ＭＳ Ｐゴシック"/>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laine@oneworldshop.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7900" y="2708275"/>
            <a:ext cx="3313113" cy="1701800"/>
          </a:xfrm>
        </p:spPr>
        <p:txBody>
          <a:bodyPr>
            <a:normAutofit fontScale="90000"/>
          </a:bodyPr>
          <a:lstStyle/>
          <a:p>
            <a:pPr eaLnBrk="1" hangingPunct="1">
              <a:defRPr/>
            </a:pPr>
            <a:r>
              <a:rPr lang="en-GB" sz="5900" dirty="0" smtClean="0">
                <a:cs typeface="+mj-cs"/>
              </a:rPr>
              <a:t/>
            </a:r>
            <a:br>
              <a:rPr lang="en-GB" sz="5900" dirty="0" smtClean="0">
                <a:cs typeface="+mj-cs"/>
              </a:rPr>
            </a:br>
            <a:r>
              <a:rPr lang="en-GB" sz="5900" dirty="0" smtClean="0">
                <a:cs typeface="+mj-cs"/>
              </a:rPr>
              <a:t/>
            </a:r>
            <a:br>
              <a:rPr lang="en-GB" sz="5900" dirty="0" smtClean="0">
                <a:cs typeface="+mj-cs"/>
              </a:rPr>
            </a:br>
            <a:r>
              <a:rPr lang="en-GB" sz="4000" dirty="0" smtClean="0">
                <a:cs typeface="+mj-cs"/>
              </a:rPr>
              <a:t>Fair Trade Bags from Bangladesh</a:t>
            </a:r>
          </a:p>
        </p:txBody>
      </p:sp>
      <p:sp>
        <p:nvSpPr>
          <p:cNvPr id="14338" name="Subtitle 2"/>
          <p:cNvSpPr>
            <a:spLocks noGrp="1"/>
          </p:cNvSpPr>
          <p:nvPr>
            <p:ph type="subTitle" idx="1"/>
          </p:nvPr>
        </p:nvSpPr>
        <p:spPr>
          <a:xfrm>
            <a:off x="4787900" y="4421188"/>
            <a:ext cx="3309938" cy="1260475"/>
          </a:xfrm>
        </p:spPr>
        <p:txBody>
          <a:bodyPr/>
          <a:lstStyle/>
          <a:p>
            <a:pPr eaLnBrk="1" hangingPunct="1">
              <a:buFont typeface="Arial" charset="0"/>
              <a:buNone/>
            </a:pPr>
            <a:r>
              <a:rPr lang="en-GB" smtClean="0">
                <a:ea typeface="ＭＳ Ｐゴシック"/>
              </a:rPr>
              <a:t>The story behind each bag</a:t>
            </a:r>
          </a:p>
        </p:txBody>
      </p:sp>
      <p:sp>
        <p:nvSpPr>
          <p:cNvPr id="14339" name="TextBox 3"/>
          <p:cNvSpPr txBox="1">
            <a:spLocks noChangeArrowheads="1"/>
          </p:cNvSpPr>
          <p:nvPr/>
        </p:nvSpPr>
        <p:spPr bwMode="auto">
          <a:xfrm>
            <a:off x="4787900" y="265113"/>
            <a:ext cx="2592388" cy="1939925"/>
          </a:xfrm>
          <a:prstGeom prst="rect">
            <a:avLst/>
          </a:prstGeom>
          <a:noFill/>
          <a:ln w="9525">
            <a:noFill/>
            <a:miter lim="800000"/>
            <a:headEnd/>
            <a:tailEnd/>
          </a:ln>
        </p:spPr>
        <p:txBody>
          <a:bodyPr>
            <a:spAutoFit/>
          </a:bodyPr>
          <a:lstStyle/>
          <a:p>
            <a:r>
              <a:rPr lang="en-GB" sz="6000">
                <a:solidFill>
                  <a:schemeClr val="accent1"/>
                </a:solidFill>
              </a:rPr>
              <a:t>Action Bags</a:t>
            </a:r>
            <a:endParaRPr lang="en-US" sz="60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3059113" y="1341438"/>
            <a:ext cx="5545137" cy="4784725"/>
          </a:xfrm>
        </p:spPr>
        <p:txBody>
          <a:bodyPr/>
          <a:lstStyle/>
          <a:p>
            <a:pPr indent="0" eaLnBrk="1" hangingPunct="1">
              <a:buFont typeface="Arial" charset="0"/>
              <a:buNone/>
            </a:pPr>
            <a:r>
              <a:rPr lang="en-GB" sz="2000" smtClean="0">
                <a:latin typeface="Calibri" pitchFamily="34" charset="0"/>
                <a:ea typeface="ＭＳ Ｐゴシック"/>
              </a:rPr>
              <a:t>Contact the One World Shop for more details at:</a:t>
            </a:r>
          </a:p>
          <a:p>
            <a:pPr indent="0" eaLnBrk="1" hangingPunct="1">
              <a:buFont typeface="Arial" charset="0"/>
              <a:buNone/>
            </a:pPr>
            <a:endParaRPr lang="en-GB" sz="1400" smtClean="0">
              <a:latin typeface="Calibri" pitchFamily="34" charset="0"/>
              <a:ea typeface="ＭＳ Ｐゴシック"/>
            </a:endParaRPr>
          </a:p>
          <a:p>
            <a:pPr indent="0" eaLnBrk="1" hangingPunct="1">
              <a:buFont typeface="Arial" charset="0"/>
              <a:buNone/>
            </a:pPr>
            <a:r>
              <a:rPr lang="en-GB" sz="2300" smtClean="0">
                <a:latin typeface="Calibri" pitchFamily="34" charset="0"/>
                <a:ea typeface="ＭＳ Ｐゴシック"/>
              </a:rPr>
              <a:t>649 Great Western Road</a:t>
            </a:r>
          </a:p>
          <a:p>
            <a:pPr indent="0" eaLnBrk="1" hangingPunct="1">
              <a:buFont typeface="Arial" charset="0"/>
              <a:buNone/>
            </a:pPr>
            <a:r>
              <a:rPr lang="en-GB" sz="2300" smtClean="0">
                <a:latin typeface="Calibri" pitchFamily="34" charset="0"/>
                <a:ea typeface="ＭＳ Ｐゴシック"/>
              </a:rPr>
              <a:t>Glasgow </a:t>
            </a:r>
          </a:p>
          <a:p>
            <a:pPr indent="0" eaLnBrk="1" hangingPunct="1">
              <a:buFont typeface="Arial" charset="0"/>
              <a:buNone/>
            </a:pPr>
            <a:r>
              <a:rPr lang="en-GB" sz="2300" smtClean="0">
                <a:latin typeface="Calibri" pitchFamily="34" charset="0"/>
                <a:ea typeface="ＭＳ Ｐゴシック"/>
              </a:rPr>
              <a:t>G12 8RE</a:t>
            </a:r>
          </a:p>
          <a:p>
            <a:pPr indent="0" eaLnBrk="1" hangingPunct="1">
              <a:buFont typeface="Arial" charset="0"/>
              <a:buNone/>
            </a:pPr>
            <a:endParaRPr lang="en-GB" sz="2300" smtClean="0">
              <a:latin typeface="Calibri" pitchFamily="34" charset="0"/>
              <a:ea typeface="ＭＳ Ｐゴシック"/>
            </a:endParaRPr>
          </a:p>
          <a:p>
            <a:pPr indent="0" eaLnBrk="1" hangingPunct="1">
              <a:buFont typeface="Arial" charset="0"/>
              <a:buNone/>
            </a:pPr>
            <a:r>
              <a:rPr lang="en-GB" sz="2300" smtClean="0">
                <a:latin typeface="Calibri" pitchFamily="34" charset="0"/>
                <a:ea typeface="ＭＳ Ｐゴシック"/>
              </a:rPr>
              <a:t>Tel: 0141 337 6117</a:t>
            </a:r>
          </a:p>
          <a:p>
            <a:pPr indent="0" eaLnBrk="1" hangingPunct="1">
              <a:buFont typeface="Arial" charset="0"/>
              <a:buNone/>
            </a:pPr>
            <a:endParaRPr lang="en-GB" sz="1200" b="1" smtClean="0">
              <a:latin typeface="Calibri" pitchFamily="34" charset="0"/>
              <a:ea typeface="ＭＳ Ｐゴシック"/>
            </a:endParaRPr>
          </a:p>
          <a:p>
            <a:pPr indent="0" eaLnBrk="1" hangingPunct="1">
              <a:buFont typeface="Arial" charset="0"/>
              <a:buNone/>
            </a:pPr>
            <a:r>
              <a:rPr lang="en-GB" b="1" smtClean="0">
                <a:latin typeface="Calibri" pitchFamily="34" charset="0"/>
                <a:ea typeface="ＭＳ Ｐゴシック"/>
              </a:rPr>
              <a:t>Email: </a:t>
            </a:r>
            <a:r>
              <a:rPr lang="en-GB" b="1" smtClean="0">
                <a:latin typeface="Calibri" pitchFamily="34" charset="0"/>
                <a:ea typeface="ＭＳ Ｐゴシック"/>
                <a:hlinkClick r:id="rId3"/>
              </a:rPr>
              <a:t>elaine@oneworldshop.co.uk</a:t>
            </a:r>
            <a:endParaRPr lang="en-GB" b="1" smtClean="0">
              <a:latin typeface="Calibri" pitchFamily="34" charset="0"/>
              <a:ea typeface="ＭＳ Ｐゴシック"/>
            </a:endParaRPr>
          </a:p>
          <a:p>
            <a:pPr indent="0" eaLnBrk="1" hangingPunct="1">
              <a:buFont typeface="Arial" charset="0"/>
              <a:buNone/>
            </a:pPr>
            <a:endParaRPr lang="en-GB" b="1" smtClean="0">
              <a:latin typeface="Calibri" pitchFamily="34" charset="0"/>
              <a:ea typeface="ＭＳ Ｐゴシック"/>
            </a:endParaRPr>
          </a:p>
          <a:p>
            <a:pPr indent="0" eaLnBrk="1" hangingPunct="1">
              <a:buFont typeface="Arial" charset="0"/>
              <a:buNone/>
            </a:pPr>
            <a:r>
              <a:rPr lang="en-GB" b="1" smtClean="0">
                <a:latin typeface="Calibri" pitchFamily="34" charset="0"/>
                <a:ea typeface="ＭＳ Ｐゴシック"/>
              </a:rPr>
              <a:t>www.oneworldshop.co.uk</a:t>
            </a:r>
            <a:endParaRPr lang="en-GB" smtClean="0">
              <a:latin typeface="Calibri" pitchFamily="34" charset="0"/>
              <a:ea typeface="ＭＳ Ｐゴシック"/>
            </a:endParaRPr>
          </a:p>
        </p:txBody>
      </p:sp>
      <p:sp>
        <p:nvSpPr>
          <p:cNvPr id="14338" name="Title 1"/>
          <p:cNvSpPr>
            <a:spLocks noGrp="1"/>
          </p:cNvSpPr>
          <p:nvPr>
            <p:ph type="title"/>
          </p:nvPr>
        </p:nvSpPr>
        <p:spPr>
          <a:xfrm>
            <a:off x="4643438" y="-26988"/>
            <a:ext cx="3352800" cy="620713"/>
          </a:xfrm>
        </p:spPr>
        <p:txBody>
          <a:bodyPr rtlCol="0">
            <a:normAutofit fontScale="90000"/>
          </a:bodyPr>
          <a:lstStyle/>
          <a:p>
            <a:pPr eaLnBrk="1" fontAlgn="auto" hangingPunct="1">
              <a:spcAft>
                <a:spcPts val="0"/>
              </a:spcAft>
              <a:defRPr/>
            </a:pPr>
            <a:r>
              <a:rPr lang="en-GB" dirty="0">
                <a:latin typeface="Calibri" charset="0"/>
                <a:ea typeface="+mj-ea"/>
                <a:cs typeface="+mj-cs"/>
              </a:rPr>
              <a:t>One World Shop </a:t>
            </a:r>
          </a:p>
        </p:txBody>
      </p:sp>
      <p:pic>
        <p:nvPicPr>
          <p:cNvPr id="32771" name="Picture 3" descr="OWS Final Logo(2).jpg"/>
          <p:cNvPicPr>
            <a:picLocks noChangeAspect="1"/>
          </p:cNvPicPr>
          <p:nvPr/>
        </p:nvPicPr>
        <p:blipFill>
          <a:blip r:embed="rId4"/>
          <a:srcRect/>
          <a:stretch>
            <a:fillRect/>
          </a:stretch>
        </p:blipFill>
        <p:spPr bwMode="auto">
          <a:xfrm>
            <a:off x="539750" y="620713"/>
            <a:ext cx="2592388" cy="43132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57200" y="1125538"/>
            <a:ext cx="8229600" cy="5472112"/>
          </a:xfrm>
        </p:spPr>
        <p:txBody>
          <a:bodyPr/>
          <a:lstStyle/>
          <a:p>
            <a:pPr eaLnBrk="1" hangingPunct="1">
              <a:buFont typeface="Arial" charset="0"/>
              <a:buNone/>
            </a:pPr>
            <a:r>
              <a:rPr lang="en-GB" sz="2800" smtClean="0">
                <a:latin typeface="Calibri" pitchFamily="34" charset="0"/>
                <a:ea typeface="ＭＳ Ｐゴシック"/>
              </a:rPr>
              <a:t>	Producers and farmers are paid a fair price for their products and receive social benefits for their local community</a:t>
            </a:r>
            <a:endParaRPr lang="en-GB" smtClean="0">
              <a:latin typeface="Calibri" pitchFamily="34" charset="0"/>
              <a:ea typeface="ＭＳ Ｐゴシック"/>
            </a:endParaRPr>
          </a:p>
          <a:p>
            <a:pPr eaLnBrk="1" hangingPunct="1"/>
            <a:endParaRPr lang="en-GB" smtClean="0">
              <a:latin typeface="Calibri" pitchFamily="34" charset="0"/>
              <a:ea typeface="ＭＳ Ｐゴシック"/>
            </a:endParaRPr>
          </a:p>
          <a:p>
            <a:pPr eaLnBrk="1" hangingPunct="1"/>
            <a:endParaRPr lang="en-GB" smtClean="0">
              <a:latin typeface="Calibri" pitchFamily="34" charset="0"/>
              <a:ea typeface="ＭＳ Ｐゴシック"/>
            </a:endParaRPr>
          </a:p>
          <a:p>
            <a:pPr eaLnBrk="1" hangingPunct="1"/>
            <a:endParaRPr lang="en-GB" smtClean="0">
              <a:latin typeface="Calibri" pitchFamily="34" charset="0"/>
              <a:ea typeface="ＭＳ Ｐゴシック"/>
            </a:endParaRPr>
          </a:p>
          <a:p>
            <a:pPr eaLnBrk="1" hangingPunct="1"/>
            <a:endParaRPr lang="en-GB" smtClean="0">
              <a:latin typeface="Calibri" pitchFamily="34" charset="0"/>
              <a:ea typeface="ＭＳ Ｐゴシック"/>
            </a:endParaRPr>
          </a:p>
        </p:txBody>
      </p:sp>
      <p:sp>
        <p:nvSpPr>
          <p:cNvPr id="16386" name="Title 1"/>
          <p:cNvSpPr>
            <a:spLocks noGrp="1"/>
          </p:cNvSpPr>
          <p:nvPr>
            <p:ph type="title"/>
          </p:nvPr>
        </p:nvSpPr>
        <p:spPr>
          <a:xfrm>
            <a:off x="4716463" y="115888"/>
            <a:ext cx="4535487" cy="433387"/>
          </a:xfrm>
        </p:spPr>
        <p:txBody>
          <a:bodyPr/>
          <a:lstStyle/>
          <a:p>
            <a:pPr eaLnBrk="1" hangingPunct="1"/>
            <a:r>
              <a:rPr lang="en-GB" sz="3200" smtClean="0">
                <a:latin typeface="Calibri" pitchFamily="34" charset="0"/>
                <a:ea typeface="ＭＳ Ｐゴシック"/>
              </a:rPr>
              <a:t>What is Fair Trade?</a:t>
            </a:r>
          </a:p>
        </p:txBody>
      </p:sp>
      <p:pic>
        <p:nvPicPr>
          <p:cNvPr id="16387" name="Picture 7" descr="fairtrade_logo(2).png"/>
          <p:cNvPicPr>
            <a:picLocks noChangeAspect="1"/>
          </p:cNvPicPr>
          <p:nvPr/>
        </p:nvPicPr>
        <p:blipFill>
          <a:blip r:embed="rId3"/>
          <a:srcRect/>
          <a:stretch>
            <a:fillRect/>
          </a:stretch>
        </p:blipFill>
        <p:spPr bwMode="auto">
          <a:xfrm>
            <a:off x="3203575" y="2708275"/>
            <a:ext cx="2686050" cy="3154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778375" y="188913"/>
            <a:ext cx="4041775" cy="346075"/>
          </a:xfrm>
        </p:spPr>
        <p:txBody>
          <a:bodyPr rtlCol="0">
            <a:normAutofit fontScale="90000"/>
          </a:bodyPr>
          <a:lstStyle/>
          <a:p>
            <a:pPr eaLnBrk="1" fontAlgn="auto" hangingPunct="1">
              <a:spcAft>
                <a:spcPts val="0"/>
              </a:spcAft>
              <a:defRPr/>
            </a:pPr>
            <a:r>
              <a:rPr lang="en-GB" dirty="0">
                <a:latin typeface="Calibri" charset="0"/>
                <a:ea typeface="+mj-ea"/>
                <a:cs typeface="+mj-cs"/>
              </a:rPr>
              <a:t>Action Bag</a:t>
            </a:r>
          </a:p>
        </p:txBody>
      </p:sp>
      <p:sp>
        <p:nvSpPr>
          <p:cNvPr id="4099" name="Content Placeholder 2"/>
          <p:cNvSpPr>
            <a:spLocks noGrp="1"/>
          </p:cNvSpPr>
          <p:nvPr>
            <p:ph idx="1"/>
          </p:nvPr>
        </p:nvSpPr>
        <p:spPr>
          <a:xfrm>
            <a:off x="539750" y="836613"/>
            <a:ext cx="7521575" cy="1152525"/>
          </a:xfrm>
        </p:spPr>
        <p:txBody>
          <a:bodyPr rtlCol="0">
            <a:normAutofit/>
          </a:bodyPr>
          <a:lstStyle/>
          <a:p>
            <a:pPr indent="0" eaLnBrk="1" fontAlgn="auto" hangingPunct="1">
              <a:spcAft>
                <a:spcPts val="0"/>
              </a:spcAft>
              <a:buFont typeface="Arial" charset="0"/>
              <a:buNone/>
              <a:defRPr/>
            </a:pPr>
            <a:r>
              <a:rPr lang="en-GB" sz="2800" dirty="0">
                <a:latin typeface="Calibri" charset="0"/>
                <a:ea typeface="+mn-ea"/>
                <a:cs typeface="+mn-cs"/>
              </a:rPr>
              <a:t>One Fair Trade company is Action Bag in the </a:t>
            </a:r>
            <a:r>
              <a:rPr lang="en-GB" sz="2800" dirty="0" smtClean="0">
                <a:latin typeface="Calibri" charset="0"/>
                <a:ea typeface="+mn-ea"/>
                <a:cs typeface="+mn-cs"/>
              </a:rPr>
              <a:t>town of </a:t>
            </a:r>
            <a:r>
              <a:rPr lang="en-GB" sz="2800" dirty="0" err="1">
                <a:latin typeface="Calibri" charset="0"/>
                <a:ea typeface="+mn-ea"/>
                <a:cs typeface="+mn-cs"/>
              </a:rPr>
              <a:t>Saidpur</a:t>
            </a:r>
            <a:r>
              <a:rPr lang="en-GB" sz="2800" dirty="0">
                <a:latin typeface="Calibri" charset="0"/>
                <a:ea typeface="+mn-ea"/>
                <a:cs typeface="+mn-cs"/>
              </a:rPr>
              <a:t> in northern Bangladesh</a:t>
            </a:r>
            <a:r>
              <a:rPr lang="en-GB" dirty="0">
                <a:latin typeface="Calibri" charset="0"/>
                <a:ea typeface="+mn-ea"/>
                <a:cs typeface="+mn-cs"/>
              </a:rPr>
              <a:t>.</a:t>
            </a:r>
          </a:p>
          <a:p>
            <a:pPr indent="-274320" eaLnBrk="1" fontAlgn="auto" hangingPunct="1">
              <a:spcAft>
                <a:spcPts val="0"/>
              </a:spcAft>
              <a:defRPr/>
            </a:pPr>
            <a:endParaRPr lang="en-GB" dirty="0">
              <a:latin typeface="Calibri" charset="0"/>
              <a:ea typeface="+mn-ea"/>
              <a:cs typeface="+mn-cs"/>
            </a:endParaRPr>
          </a:p>
          <a:p>
            <a:pPr indent="-274320" eaLnBrk="1" fontAlgn="auto" hangingPunct="1">
              <a:spcAft>
                <a:spcPts val="0"/>
              </a:spcAft>
              <a:defRPr/>
            </a:pPr>
            <a:endParaRPr lang="en-GB" dirty="0">
              <a:latin typeface="Calibri" charset="0"/>
              <a:ea typeface="+mn-ea"/>
              <a:cs typeface="+mn-cs"/>
            </a:endParaRPr>
          </a:p>
        </p:txBody>
      </p:sp>
      <p:sp>
        <p:nvSpPr>
          <p:cNvPr id="18435" name="Rectangle 4"/>
          <p:cNvSpPr>
            <a:spLocks noChangeArrowheads="1"/>
          </p:cNvSpPr>
          <p:nvPr/>
        </p:nvSpPr>
        <p:spPr bwMode="auto">
          <a:xfrm>
            <a:off x="827088" y="4941888"/>
            <a:ext cx="7129462" cy="1384300"/>
          </a:xfrm>
          <a:prstGeom prst="rect">
            <a:avLst/>
          </a:prstGeom>
          <a:noFill/>
          <a:ln w="9525">
            <a:noFill/>
            <a:miter lim="800000"/>
            <a:headEnd/>
            <a:tailEnd/>
          </a:ln>
        </p:spPr>
        <p:txBody>
          <a:bodyPr>
            <a:spAutoFit/>
          </a:bodyPr>
          <a:lstStyle/>
          <a:p>
            <a:r>
              <a:rPr lang="en-US" sz="2800">
                <a:latin typeface="Calibri" pitchFamily="34" charset="0"/>
              </a:rPr>
              <a:t>Action Bag was set up in 1976 to help the millions of women and children living in refugee camps in and around Saidpur, India.</a:t>
            </a:r>
            <a:endParaRPr lang="en-GB" sz="2800"/>
          </a:p>
        </p:txBody>
      </p:sp>
      <p:pic>
        <p:nvPicPr>
          <p:cNvPr id="18436" name="Picture 1" descr="21010801.jpg"/>
          <p:cNvPicPr>
            <a:picLocks noChangeAspect="1"/>
          </p:cNvPicPr>
          <p:nvPr/>
        </p:nvPicPr>
        <p:blipFill>
          <a:blip r:embed="rId3"/>
          <a:srcRect t="11595" b="45039"/>
          <a:stretch>
            <a:fillRect/>
          </a:stretch>
        </p:blipFill>
        <p:spPr bwMode="auto">
          <a:xfrm>
            <a:off x="1908175" y="1916113"/>
            <a:ext cx="5143500" cy="29749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163638"/>
            <a:ext cx="3898900" cy="5145087"/>
          </a:xfrm>
        </p:spPr>
        <p:txBody>
          <a:bodyPr/>
          <a:lstStyle/>
          <a:p>
            <a:pPr eaLnBrk="1" hangingPunct="1">
              <a:buFont typeface="Arial" charset="0"/>
              <a:buNone/>
            </a:pPr>
            <a:r>
              <a:rPr lang="en-US" smtClean="0">
                <a:latin typeface="Calibri" pitchFamily="34" charset="0"/>
                <a:ea typeface="ＭＳ Ｐゴシック"/>
              </a:rPr>
              <a:t>	</a:t>
            </a:r>
            <a:r>
              <a:rPr lang="en-US" sz="2800" smtClean="0">
                <a:latin typeface="Calibri" pitchFamily="34" charset="0"/>
                <a:ea typeface="ＭＳ Ｐゴシック"/>
              </a:rPr>
              <a:t>Action Bag teaches women how to make bags out of cotton or jute – a locally sourced product.</a:t>
            </a:r>
          </a:p>
          <a:p>
            <a:pPr eaLnBrk="1" hangingPunct="1">
              <a:buFont typeface="Arial" charset="0"/>
              <a:buNone/>
            </a:pPr>
            <a:r>
              <a:rPr lang="en-US" sz="2800" smtClean="0">
                <a:latin typeface="Calibri" pitchFamily="34" charset="0"/>
                <a:ea typeface="ＭＳ Ｐゴシック"/>
              </a:rPr>
              <a:t>   This enables the women to get enough money to make a living, feed their children and pay for them to go to school.</a:t>
            </a:r>
          </a:p>
          <a:p>
            <a:pPr eaLnBrk="1" hangingPunct="1">
              <a:buFont typeface="Arial" charset="0"/>
              <a:buNone/>
            </a:pPr>
            <a:endParaRPr lang="en-GB" smtClean="0">
              <a:latin typeface="Calibri" pitchFamily="34" charset="0"/>
              <a:ea typeface="ＭＳ Ｐゴシック"/>
            </a:endParaRPr>
          </a:p>
        </p:txBody>
      </p:sp>
      <p:pic>
        <p:nvPicPr>
          <p:cNvPr id="20482" name="Picture 3" descr="21010818.JPG"/>
          <p:cNvPicPr>
            <a:picLocks noChangeAspect="1"/>
          </p:cNvPicPr>
          <p:nvPr/>
        </p:nvPicPr>
        <p:blipFill>
          <a:blip r:embed="rId3"/>
          <a:srcRect/>
          <a:stretch>
            <a:fillRect/>
          </a:stretch>
        </p:blipFill>
        <p:spPr bwMode="auto">
          <a:xfrm>
            <a:off x="4662488" y="1268413"/>
            <a:ext cx="3509962" cy="4681537"/>
          </a:xfrm>
          <a:prstGeom prst="rect">
            <a:avLst/>
          </a:prstGeom>
          <a:noFill/>
          <a:ln w="9525">
            <a:noFill/>
            <a:miter lim="800000"/>
            <a:headEnd/>
            <a:tailEnd/>
          </a:ln>
        </p:spPr>
      </p:pic>
      <p:sp>
        <p:nvSpPr>
          <p:cNvPr id="4" name="Title 1"/>
          <p:cNvSpPr>
            <a:spLocks noGrp="1"/>
          </p:cNvSpPr>
          <p:nvPr>
            <p:ph type="title"/>
          </p:nvPr>
        </p:nvSpPr>
        <p:spPr>
          <a:xfrm>
            <a:off x="4778375" y="188913"/>
            <a:ext cx="4041775" cy="346075"/>
          </a:xfrm>
        </p:spPr>
        <p:txBody>
          <a:bodyPr rtlCol="0">
            <a:normAutofit fontScale="90000"/>
          </a:bodyPr>
          <a:lstStyle/>
          <a:p>
            <a:pPr eaLnBrk="1" fontAlgn="auto" hangingPunct="1">
              <a:spcAft>
                <a:spcPts val="0"/>
              </a:spcAft>
              <a:defRPr/>
            </a:pPr>
            <a:r>
              <a:rPr lang="en-GB" dirty="0">
                <a:latin typeface="Calibri" charset="0"/>
                <a:ea typeface="+mj-ea"/>
                <a:cs typeface="+mj-cs"/>
              </a:rPr>
              <a:t>Action Bag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457200" y="908050"/>
            <a:ext cx="8229600" cy="1800225"/>
          </a:xfrm>
        </p:spPr>
        <p:txBody>
          <a:bodyPr/>
          <a:lstStyle/>
          <a:p>
            <a:pPr eaLnBrk="1" hangingPunct="1">
              <a:buFont typeface="Arial" charset="0"/>
              <a:buNone/>
            </a:pPr>
            <a:r>
              <a:rPr lang="en-US" smtClean="0">
                <a:latin typeface="Calibri" pitchFamily="34" charset="0"/>
                <a:ea typeface="ＭＳ Ｐゴシック"/>
              </a:rPr>
              <a:t>Today the project employs 70 women </a:t>
            </a:r>
          </a:p>
          <a:p>
            <a:pPr eaLnBrk="1" hangingPunct="1">
              <a:buFont typeface="Arial" charset="0"/>
              <a:buNone/>
            </a:pPr>
            <a:r>
              <a:rPr lang="en-US" smtClean="0">
                <a:latin typeface="Calibri" pitchFamily="34" charset="0"/>
                <a:ea typeface="ＭＳ Ｐゴシック"/>
              </a:rPr>
              <a:t> </a:t>
            </a:r>
          </a:p>
          <a:p>
            <a:pPr eaLnBrk="1" hangingPunct="1">
              <a:buFont typeface="Arial" charset="0"/>
              <a:buNone/>
            </a:pPr>
            <a:r>
              <a:rPr lang="en-US" smtClean="0">
                <a:latin typeface="Calibri" pitchFamily="34" charset="0"/>
                <a:ea typeface="ＭＳ Ｐゴシック"/>
              </a:rPr>
              <a:t>The bags are sold across the world to fair trade organisations such as One World Shop</a:t>
            </a:r>
          </a:p>
          <a:p>
            <a:pPr eaLnBrk="1" hangingPunct="1">
              <a:buFont typeface="Arial" charset="0"/>
              <a:buNone/>
            </a:pPr>
            <a:endParaRPr lang="en-GB" smtClean="0">
              <a:latin typeface="Calibri" pitchFamily="34" charset="0"/>
              <a:ea typeface="ＭＳ Ｐゴシック"/>
            </a:endParaRPr>
          </a:p>
        </p:txBody>
      </p:sp>
      <p:pic>
        <p:nvPicPr>
          <p:cNvPr id="22530" name="Picture 3" descr="21010822.jpg"/>
          <p:cNvPicPr>
            <a:picLocks noChangeAspect="1"/>
          </p:cNvPicPr>
          <p:nvPr/>
        </p:nvPicPr>
        <p:blipFill>
          <a:blip r:embed="rId3"/>
          <a:srcRect/>
          <a:stretch>
            <a:fillRect/>
          </a:stretch>
        </p:blipFill>
        <p:spPr bwMode="auto">
          <a:xfrm>
            <a:off x="900113" y="2781300"/>
            <a:ext cx="2592387" cy="3455988"/>
          </a:xfrm>
          <a:prstGeom prst="rect">
            <a:avLst/>
          </a:prstGeom>
          <a:noFill/>
          <a:ln w="9525">
            <a:noFill/>
            <a:miter lim="800000"/>
            <a:headEnd/>
            <a:tailEnd/>
          </a:ln>
        </p:spPr>
      </p:pic>
      <p:pic>
        <p:nvPicPr>
          <p:cNvPr id="22531" name="Picture 4" descr="21010812.JPG"/>
          <p:cNvPicPr>
            <a:picLocks noChangeAspect="1"/>
          </p:cNvPicPr>
          <p:nvPr/>
        </p:nvPicPr>
        <p:blipFill>
          <a:blip r:embed="rId4"/>
          <a:srcRect t="-2" b="-655"/>
          <a:stretch>
            <a:fillRect/>
          </a:stretch>
        </p:blipFill>
        <p:spPr bwMode="auto">
          <a:xfrm>
            <a:off x="3671888" y="2781300"/>
            <a:ext cx="4645025" cy="3482975"/>
          </a:xfrm>
          <a:prstGeom prst="rect">
            <a:avLst/>
          </a:prstGeom>
          <a:noFill/>
          <a:ln w="9525">
            <a:noFill/>
            <a:miter lim="800000"/>
            <a:headEnd/>
            <a:tailEnd/>
          </a:ln>
        </p:spPr>
      </p:pic>
      <p:sp>
        <p:nvSpPr>
          <p:cNvPr id="5" name="Title 1"/>
          <p:cNvSpPr>
            <a:spLocks noGrp="1"/>
          </p:cNvSpPr>
          <p:nvPr>
            <p:ph type="title"/>
          </p:nvPr>
        </p:nvSpPr>
        <p:spPr>
          <a:xfrm>
            <a:off x="4778375" y="188913"/>
            <a:ext cx="4041775" cy="346075"/>
          </a:xfrm>
        </p:spPr>
        <p:txBody>
          <a:bodyPr rtlCol="0">
            <a:normAutofit fontScale="90000"/>
          </a:bodyPr>
          <a:lstStyle/>
          <a:p>
            <a:pPr eaLnBrk="1" fontAlgn="auto" hangingPunct="1">
              <a:spcAft>
                <a:spcPts val="0"/>
              </a:spcAft>
              <a:defRPr/>
            </a:pPr>
            <a:r>
              <a:rPr lang="en-GB" dirty="0">
                <a:latin typeface="Calibri" charset="0"/>
                <a:ea typeface="+mj-ea"/>
                <a:cs typeface="+mj-cs"/>
              </a:rPr>
              <a:t>Action Bag</a:t>
            </a:r>
          </a:p>
        </p:txBody>
      </p:sp>
      <p:sp>
        <p:nvSpPr>
          <p:cNvPr id="6" name="TextBox 5"/>
          <p:cNvSpPr txBox="1"/>
          <p:nvPr/>
        </p:nvSpPr>
        <p:spPr>
          <a:xfrm>
            <a:off x="3707904" y="2780928"/>
            <a:ext cx="4608512" cy="923330"/>
          </a:xfrm>
          <a:prstGeom prst="rect">
            <a:avLst/>
          </a:prstGeom>
          <a:noFill/>
        </p:spPr>
        <p:txBody>
          <a:bodyPr>
            <a:spAutoFit/>
          </a:bodyPr>
          <a:lstStyle/>
          <a:p>
            <a:pPr algn="ctr">
              <a:defRPr/>
            </a:pPr>
            <a:r>
              <a:rPr lang="en-GB" b="1" dirty="0">
                <a:ln w="12700">
                  <a:solidFill>
                    <a:schemeClr val="tx2">
                      <a:satMod val="155000"/>
                    </a:schemeClr>
                  </a:solidFill>
                  <a:prstDash val="solid"/>
                </a:ln>
                <a:solidFill>
                  <a:schemeClr val="bg2">
                    <a:lumMod val="75000"/>
                  </a:schemeClr>
                </a:solidFill>
                <a:latin typeface="Calibri" pitchFamily="34" charset="0"/>
                <a:ea typeface="ＭＳ Ｐゴシック" pitchFamily="34" charset="-128"/>
                <a:cs typeface="Calibri" pitchFamily="34" charset="0"/>
              </a:rPr>
              <a:t>This photo shows our Business Manager, Rachel, with some of the women from </a:t>
            </a:r>
          </a:p>
          <a:p>
            <a:pPr algn="ctr">
              <a:defRPr/>
            </a:pPr>
            <a:r>
              <a:rPr lang="en-GB" b="1" dirty="0">
                <a:ln w="12700">
                  <a:solidFill>
                    <a:schemeClr val="tx2">
                      <a:satMod val="155000"/>
                    </a:schemeClr>
                  </a:solidFill>
                  <a:prstDash val="solid"/>
                </a:ln>
                <a:solidFill>
                  <a:schemeClr val="bg2">
                    <a:lumMod val="75000"/>
                  </a:schemeClr>
                </a:solidFill>
                <a:latin typeface="Calibri" pitchFamily="34" charset="0"/>
                <a:ea typeface="ＭＳ Ｐゴシック" pitchFamily="34" charset="-128"/>
                <a:cs typeface="Calibri" pitchFamily="34" charset="0"/>
              </a:rPr>
              <a:t>Action Bag</a:t>
            </a:r>
            <a:endParaRPr lang="en-GB" b="1" dirty="0">
              <a:ln w="12700">
                <a:solidFill>
                  <a:schemeClr val="tx2">
                    <a:satMod val="155000"/>
                  </a:schemeClr>
                </a:solidFill>
                <a:prstDash val="solid"/>
              </a:ln>
              <a:solidFill>
                <a:schemeClr val="bg2">
                  <a:lumMod val="75000"/>
                </a:schemeClr>
              </a:solidFill>
              <a:latin typeface="Calibri" pitchFamily="34" charset="0"/>
              <a:ea typeface="ＭＳ Ｐゴシック" pitchFamily="34" charset="-128"/>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0550" y="981075"/>
            <a:ext cx="8229600" cy="503238"/>
          </a:xfrm>
        </p:spPr>
        <p:txBody>
          <a:bodyPr rtlCol="0">
            <a:normAutofit fontScale="90000"/>
          </a:bodyPr>
          <a:lstStyle/>
          <a:p>
            <a:pPr eaLnBrk="1" fontAlgn="auto" hangingPunct="1">
              <a:spcAft>
                <a:spcPts val="0"/>
              </a:spcAft>
              <a:defRPr/>
            </a:pPr>
            <a:r>
              <a:rPr lang="en-GB" sz="3600" dirty="0">
                <a:latin typeface="Calibri" charset="0"/>
                <a:ea typeface="+mj-ea"/>
                <a:cs typeface="+mj-cs"/>
              </a:rPr>
              <a:t/>
            </a:r>
            <a:br>
              <a:rPr lang="en-GB" sz="3600" dirty="0">
                <a:latin typeface="Calibri" charset="0"/>
                <a:ea typeface="+mj-ea"/>
                <a:cs typeface="+mj-cs"/>
              </a:rPr>
            </a:br>
            <a:r>
              <a:rPr lang="en-GB" sz="3600" b="1" dirty="0">
                <a:latin typeface="Calibri" charset="0"/>
                <a:ea typeface="+mj-ea"/>
                <a:cs typeface="+mj-cs"/>
              </a:rPr>
              <a:t>How does Fair trade make a difference</a:t>
            </a:r>
            <a:r>
              <a:rPr lang="en-GB" sz="3600" b="1" dirty="0" smtClean="0">
                <a:latin typeface="Calibri" charset="0"/>
                <a:ea typeface="+mj-ea"/>
                <a:cs typeface="+mj-cs"/>
              </a:rPr>
              <a:t>?</a:t>
            </a:r>
            <a:endParaRPr lang="en-GB" b="1" dirty="0">
              <a:latin typeface="Calibri" charset="0"/>
              <a:ea typeface="+mj-ea"/>
              <a:cs typeface="+mj-cs"/>
            </a:endParaRPr>
          </a:p>
        </p:txBody>
      </p:sp>
      <p:sp>
        <p:nvSpPr>
          <p:cNvPr id="24578" name="Content Placeholder 2"/>
          <p:cNvSpPr>
            <a:spLocks noGrp="1"/>
          </p:cNvSpPr>
          <p:nvPr>
            <p:ph idx="1"/>
          </p:nvPr>
        </p:nvSpPr>
        <p:spPr>
          <a:xfrm>
            <a:off x="684213" y="981075"/>
            <a:ext cx="7920037" cy="3743325"/>
          </a:xfrm>
        </p:spPr>
        <p:txBody>
          <a:bodyPr/>
          <a:lstStyle/>
          <a:p>
            <a:pPr eaLnBrk="1" hangingPunct="1">
              <a:buFont typeface="Arial" charset="0"/>
              <a:buNone/>
            </a:pPr>
            <a:r>
              <a:rPr lang="en-US" smtClean="0">
                <a:latin typeface="Calibri" pitchFamily="34" charset="0"/>
                <a:ea typeface="ＭＳ Ｐゴシック"/>
              </a:rPr>
              <a:t>	</a:t>
            </a:r>
            <a:endParaRPr lang="en-US" sz="2800" smtClean="0">
              <a:latin typeface="Calibri" pitchFamily="34" charset="0"/>
              <a:ea typeface="ＭＳ Ｐゴシック"/>
            </a:endParaRPr>
          </a:p>
          <a:p>
            <a:pPr eaLnBrk="1" hangingPunct="1"/>
            <a:r>
              <a:rPr lang="en-US" smtClean="0">
                <a:latin typeface="Calibri" pitchFamily="34" charset="0"/>
                <a:ea typeface="ＭＳ Ｐゴシック"/>
              </a:rPr>
              <a:t>The workers have good working conditions</a:t>
            </a:r>
          </a:p>
          <a:p>
            <a:pPr eaLnBrk="1" hangingPunct="1"/>
            <a:r>
              <a:rPr lang="en-US" smtClean="0">
                <a:latin typeface="Calibri" pitchFamily="34" charset="0"/>
                <a:ea typeface="ＭＳ Ｐゴシック"/>
              </a:rPr>
              <a:t>Once a year each worker receives a special bonus and share of the annual profits.</a:t>
            </a:r>
          </a:p>
          <a:p>
            <a:pPr eaLnBrk="1" hangingPunct="1"/>
            <a:r>
              <a:rPr lang="en-US" smtClean="0">
                <a:latin typeface="Calibri" pitchFamily="34" charset="0"/>
                <a:ea typeface="ＭＳ Ｐゴシック"/>
              </a:rPr>
              <a:t>Each worker</a:t>
            </a:r>
            <a:r>
              <a:rPr lang="en-GB" altLang="en-US" smtClean="0">
                <a:latin typeface="Calibri" pitchFamily="34" charset="0"/>
                <a:ea typeface="ＭＳ Ｐゴシック"/>
              </a:rPr>
              <a:t>’</a:t>
            </a:r>
            <a:r>
              <a:rPr lang="en-US" altLang="ja-JP" smtClean="0">
                <a:latin typeface="Calibri" pitchFamily="34" charset="0"/>
                <a:ea typeface="ＭＳ Ｐゴシック"/>
              </a:rPr>
              <a:t>s child who needs it receives a free school bag and uniform.</a:t>
            </a:r>
          </a:p>
          <a:p>
            <a:pPr eaLnBrk="1" hangingPunct="1"/>
            <a:endParaRPr lang="en-US" smtClean="0">
              <a:latin typeface="Calibri" pitchFamily="34" charset="0"/>
              <a:ea typeface="ＭＳ Ｐゴシック"/>
            </a:endParaRPr>
          </a:p>
          <a:p>
            <a:pPr eaLnBrk="1" hangingPunct="1"/>
            <a:endParaRPr lang="en-GB" smtClean="0">
              <a:latin typeface="Calibri" pitchFamily="34" charset="0"/>
              <a:ea typeface="ＭＳ Ｐゴシック"/>
            </a:endParaRPr>
          </a:p>
        </p:txBody>
      </p:sp>
      <p:pic>
        <p:nvPicPr>
          <p:cNvPr id="24579" name="Picture 3" descr="DSC_1458.JPG"/>
          <p:cNvPicPr>
            <a:picLocks noChangeAspect="1"/>
          </p:cNvPicPr>
          <p:nvPr/>
        </p:nvPicPr>
        <p:blipFill>
          <a:blip r:embed="rId3"/>
          <a:srcRect/>
          <a:stretch>
            <a:fillRect/>
          </a:stretch>
        </p:blipFill>
        <p:spPr bwMode="auto">
          <a:xfrm>
            <a:off x="3059113" y="3236913"/>
            <a:ext cx="4465637" cy="2976562"/>
          </a:xfrm>
          <a:prstGeom prst="rect">
            <a:avLst/>
          </a:prstGeom>
          <a:noFill/>
          <a:ln w="9525">
            <a:noFill/>
            <a:miter lim="800000"/>
            <a:headEnd/>
            <a:tailEnd/>
          </a:ln>
        </p:spPr>
      </p:pic>
      <p:sp>
        <p:nvSpPr>
          <p:cNvPr id="24580" name="Title 1"/>
          <p:cNvSpPr txBox="1">
            <a:spLocks/>
          </p:cNvSpPr>
          <p:nvPr/>
        </p:nvSpPr>
        <p:spPr bwMode="auto">
          <a:xfrm>
            <a:off x="4778375" y="188913"/>
            <a:ext cx="4041775" cy="346075"/>
          </a:xfrm>
          <a:prstGeom prst="rect">
            <a:avLst/>
          </a:prstGeom>
          <a:noFill/>
          <a:ln w="9525">
            <a:noFill/>
            <a:miter lim="800000"/>
            <a:headEnd/>
            <a:tailEnd/>
          </a:ln>
        </p:spPr>
        <p:txBody>
          <a:bodyPr anchor="b"/>
          <a:lstStyle/>
          <a:p>
            <a:r>
              <a:rPr lang="en-GB" sz="3600">
                <a:solidFill>
                  <a:schemeClr val="accent1"/>
                </a:solidFill>
                <a:latin typeface="Calibri" pitchFamily="34" charset="0"/>
              </a:rPr>
              <a:t>Action Bag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63575" y="490538"/>
            <a:ext cx="8229600" cy="777875"/>
          </a:xfrm>
        </p:spPr>
        <p:txBody>
          <a:bodyPr/>
          <a:lstStyle/>
          <a:p>
            <a:pPr eaLnBrk="1" hangingPunct="1"/>
            <a:r>
              <a:rPr lang="en-GB" sz="3600" smtClean="0">
                <a:latin typeface="Calibri" pitchFamily="34" charset="0"/>
                <a:ea typeface="ＭＳ Ｐゴシック"/>
              </a:rPr>
              <a:t>Personal Stories - Regina</a:t>
            </a:r>
          </a:p>
        </p:txBody>
      </p:sp>
      <p:sp>
        <p:nvSpPr>
          <p:cNvPr id="26626" name="Content Placeholder 2"/>
          <p:cNvSpPr>
            <a:spLocks noGrp="1"/>
          </p:cNvSpPr>
          <p:nvPr>
            <p:ph idx="1"/>
          </p:nvPr>
        </p:nvSpPr>
        <p:spPr>
          <a:xfrm>
            <a:off x="3995738" y="1362075"/>
            <a:ext cx="4537075" cy="4592638"/>
          </a:xfrm>
        </p:spPr>
        <p:txBody>
          <a:bodyPr>
            <a:spAutoFit/>
          </a:bodyPr>
          <a:lstStyle/>
          <a:p>
            <a:pPr eaLnBrk="1" hangingPunct="1">
              <a:buFont typeface="Arial" charset="0"/>
              <a:buNone/>
            </a:pPr>
            <a:r>
              <a:rPr lang="en-US" b="1" smtClean="0">
                <a:latin typeface="Calibri" pitchFamily="34" charset="0"/>
                <a:ea typeface="ＭＳ Ｐゴシック"/>
              </a:rPr>
              <a:t>	Regina</a:t>
            </a:r>
            <a:r>
              <a:rPr lang="en-US" smtClean="0">
                <a:latin typeface="Calibri" pitchFamily="34" charset="0"/>
                <a:ea typeface="ＭＳ Ｐゴシック"/>
              </a:rPr>
              <a:t> </a:t>
            </a:r>
            <a:r>
              <a:rPr lang="en-US" sz="2200" smtClean="0">
                <a:latin typeface="Calibri" pitchFamily="34" charset="0"/>
                <a:ea typeface="ＭＳ Ｐゴシック"/>
              </a:rPr>
              <a:t>has been working at Action Bag for just 6 months, she is 22 years old. She has a young son and is able to support him and her family with the money she earns.</a:t>
            </a:r>
          </a:p>
          <a:p>
            <a:pPr eaLnBrk="1" hangingPunct="1">
              <a:buFont typeface="Arial" charset="0"/>
              <a:buNone/>
            </a:pPr>
            <a:r>
              <a:rPr lang="en-US" sz="2200" smtClean="0">
                <a:latin typeface="Calibri" pitchFamily="34" charset="0"/>
                <a:ea typeface="ＭＳ Ｐゴシック"/>
              </a:rPr>
              <a:t>	She has been able to buy a new bed and clothes for her 3 year old son. Before working there she only had one dress and could not afford food to feed her son. When the annual bonus comes she is planning to install electricity in their home for the first time.</a:t>
            </a:r>
            <a:endParaRPr lang="en-GB" sz="2200" smtClean="0">
              <a:latin typeface="Calibri" pitchFamily="34" charset="0"/>
              <a:ea typeface="ＭＳ Ｐゴシック"/>
            </a:endParaRPr>
          </a:p>
        </p:txBody>
      </p:sp>
      <p:pic>
        <p:nvPicPr>
          <p:cNvPr id="26627" name="Picture 4" descr="21010830.JPG"/>
          <p:cNvPicPr>
            <a:picLocks noChangeAspect="1"/>
          </p:cNvPicPr>
          <p:nvPr/>
        </p:nvPicPr>
        <p:blipFill>
          <a:blip r:embed="rId3"/>
          <a:srcRect/>
          <a:stretch>
            <a:fillRect/>
          </a:stretch>
        </p:blipFill>
        <p:spPr bwMode="auto">
          <a:xfrm>
            <a:off x="811213" y="1439863"/>
            <a:ext cx="3328987" cy="4437062"/>
          </a:xfrm>
          <a:prstGeom prst="rect">
            <a:avLst/>
          </a:prstGeom>
          <a:noFill/>
          <a:ln w="9525">
            <a:noFill/>
            <a:miter lim="800000"/>
            <a:headEnd/>
            <a:tailEnd/>
          </a:ln>
        </p:spPr>
      </p:pic>
      <p:sp>
        <p:nvSpPr>
          <p:cNvPr id="26628" name="Title 1"/>
          <p:cNvSpPr txBox="1">
            <a:spLocks/>
          </p:cNvSpPr>
          <p:nvPr/>
        </p:nvSpPr>
        <p:spPr bwMode="auto">
          <a:xfrm>
            <a:off x="4778375" y="188913"/>
            <a:ext cx="4041775" cy="346075"/>
          </a:xfrm>
          <a:prstGeom prst="rect">
            <a:avLst/>
          </a:prstGeom>
          <a:noFill/>
          <a:ln w="9525">
            <a:noFill/>
            <a:miter lim="800000"/>
            <a:headEnd/>
            <a:tailEnd/>
          </a:ln>
        </p:spPr>
        <p:txBody>
          <a:bodyPr anchor="b"/>
          <a:lstStyle/>
          <a:p>
            <a:r>
              <a:rPr lang="en-GB" sz="3600">
                <a:solidFill>
                  <a:schemeClr val="accent1"/>
                </a:solidFill>
                <a:latin typeface="Calibri" pitchFamily="34" charset="0"/>
              </a:rPr>
              <a:t>Action Bag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539750" y="1052513"/>
            <a:ext cx="8075613" cy="1081087"/>
          </a:xfrm>
        </p:spPr>
        <p:txBody>
          <a:bodyPr rtlCol="0">
            <a:normAutofit fontScale="25000" lnSpcReduction="20000"/>
          </a:bodyPr>
          <a:lstStyle/>
          <a:p>
            <a:pPr indent="-274320" eaLnBrk="1" fontAlgn="auto" hangingPunct="1">
              <a:spcAft>
                <a:spcPts val="0"/>
              </a:spcAft>
              <a:buFont typeface="Arial" charset="0"/>
              <a:buNone/>
              <a:defRPr/>
            </a:pPr>
            <a:r>
              <a:rPr lang="en-GB" sz="9600" dirty="0">
                <a:latin typeface="Calibri" charset="0"/>
                <a:ea typeface="+mn-ea"/>
                <a:cs typeface="+mn-cs"/>
              </a:rPr>
              <a:t>	If you buy a fair trade bag from Action Bag, your purchase is making a real difference in helping people out of poverty.</a:t>
            </a:r>
          </a:p>
          <a:p>
            <a:pPr indent="-274320" eaLnBrk="1" fontAlgn="auto" hangingPunct="1">
              <a:spcAft>
                <a:spcPts val="0"/>
              </a:spcAft>
              <a:buFont typeface="Arial" charset="0"/>
              <a:buNone/>
              <a:defRPr/>
            </a:pPr>
            <a:endParaRPr lang="en-GB" dirty="0">
              <a:latin typeface="Calibri" charset="0"/>
              <a:ea typeface="+mn-ea"/>
              <a:cs typeface="+mn-cs"/>
            </a:endParaRPr>
          </a:p>
          <a:p>
            <a:pPr indent="-274320" eaLnBrk="1" fontAlgn="auto" hangingPunct="1">
              <a:spcAft>
                <a:spcPts val="0"/>
              </a:spcAft>
              <a:buFont typeface="Arial" charset="0"/>
              <a:buNone/>
              <a:defRPr/>
            </a:pPr>
            <a:endParaRPr lang="en-GB" dirty="0">
              <a:latin typeface="Calibri" charset="0"/>
              <a:ea typeface="+mn-ea"/>
              <a:cs typeface="+mn-cs"/>
            </a:endParaRPr>
          </a:p>
          <a:p>
            <a:pPr indent="-274320" eaLnBrk="1" fontAlgn="auto" hangingPunct="1">
              <a:spcAft>
                <a:spcPts val="0"/>
              </a:spcAft>
              <a:buFont typeface="Arial" charset="0"/>
              <a:buNone/>
              <a:defRPr/>
            </a:pPr>
            <a:endParaRPr lang="en-GB" dirty="0">
              <a:latin typeface="Calibri" charset="0"/>
              <a:ea typeface="+mn-ea"/>
              <a:cs typeface="+mn-cs"/>
            </a:endParaRPr>
          </a:p>
          <a:p>
            <a:pPr indent="-274320" eaLnBrk="1" fontAlgn="auto" hangingPunct="1">
              <a:spcAft>
                <a:spcPts val="0"/>
              </a:spcAft>
              <a:buFont typeface="Arial" charset="0"/>
              <a:buNone/>
              <a:defRPr/>
            </a:pPr>
            <a:r>
              <a:rPr lang="en-GB" dirty="0">
                <a:latin typeface="Calibri" charset="0"/>
                <a:ea typeface="+mn-ea"/>
                <a:cs typeface="+mn-cs"/>
              </a:rPr>
              <a:t>		</a:t>
            </a:r>
          </a:p>
        </p:txBody>
      </p:sp>
      <p:sp>
        <p:nvSpPr>
          <p:cNvPr id="28674" name="Title 1"/>
          <p:cNvSpPr txBox="1">
            <a:spLocks/>
          </p:cNvSpPr>
          <p:nvPr/>
        </p:nvSpPr>
        <p:spPr bwMode="auto">
          <a:xfrm>
            <a:off x="4778375" y="188913"/>
            <a:ext cx="4041775" cy="346075"/>
          </a:xfrm>
          <a:prstGeom prst="rect">
            <a:avLst/>
          </a:prstGeom>
          <a:noFill/>
          <a:ln w="9525">
            <a:noFill/>
            <a:miter lim="800000"/>
            <a:headEnd/>
            <a:tailEnd/>
          </a:ln>
        </p:spPr>
        <p:txBody>
          <a:bodyPr anchor="b"/>
          <a:lstStyle/>
          <a:p>
            <a:r>
              <a:rPr lang="en-GB" sz="3600">
                <a:solidFill>
                  <a:schemeClr val="accent1"/>
                </a:solidFill>
                <a:latin typeface="Calibri" pitchFamily="34" charset="0"/>
              </a:rPr>
              <a:t>Action Bag</a:t>
            </a:r>
          </a:p>
        </p:txBody>
      </p:sp>
      <p:pic>
        <p:nvPicPr>
          <p:cNvPr id="28675" name="Picture 2" descr="08010717.jpg"/>
          <p:cNvPicPr>
            <a:picLocks noChangeAspect="1"/>
          </p:cNvPicPr>
          <p:nvPr/>
        </p:nvPicPr>
        <p:blipFill>
          <a:blip r:embed="rId3"/>
          <a:srcRect/>
          <a:stretch>
            <a:fillRect/>
          </a:stretch>
        </p:blipFill>
        <p:spPr bwMode="auto">
          <a:xfrm>
            <a:off x="1619250" y="2195513"/>
            <a:ext cx="5969000" cy="39703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4213" y="549275"/>
            <a:ext cx="7940675" cy="792163"/>
          </a:xfrm>
        </p:spPr>
        <p:txBody>
          <a:bodyPr/>
          <a:lstStyle/>
          <a:p>
            <a:pPr eaLnBrk="1" hangingPunct="1"/>
            <a:r>
              <a:rPr lang="en-GB" smtClean="0">
                <a:latin typeface="Calibri" pitchFamily="34" charset="0"/>
                <a:ea typeface="ＭＳ Ｐゴシック"/>
              </a:rPr>
              <a:t>What can you do?</a:t>
            </a:r>
          </a:p>
        </p:txBody>
      </p:sp>
      <p:sp>
        <p:nvSpPr>
          <p:cNvPr id="30722" name="Content Placeholder 2"/>
          <p:cNvSpPr>
            <a:spLocks noGrp="1"/>
          </p:cNvSpPr>
          <p:nvPr>
            <p:ph idx="1"/>
          </p:nvPr>
        </p:nvSpPr>
        <p:spPr>
          <a:xfrm>
            <a:off x="612775" y="1450975"/>
            <a:ext cx="4103688" cy="4714875"/>
          </a:xfrm>
        </p:spPr>
        <p:txBody>
          <a:bodyPr/>
          <a:lstStyle/>
          <a:p>
            <a:pPr marL="539750" indent="-539750" eaLnBrk="1" hangingPunct="1"/>
            <a:r>
              <a:rPr lang="en-GB" sz="2600" smtClean="0">
                <a:latin typeface="Calibri" pitchFamily="34" charset="0"/>
                <a:ea typeface="ＭＳ Ｐゴシック"/>
              </a:rPr>
              <a:t>You can buy Fair Trade Action bags from your local One World Shop.</a:t>
            </a:r>
          </a:p>
          <a:p>
            <a:pPr marL="539750" indent="-539750" eaLnBrk="1" hangingPunct="1"/>
            <a:r>
              <a:rPr lang="en-GB" sz="2600" smtClean="0">
                <a:latin typeface="Calibri" pitchFamily="34" charset="0"/>
                <a:ea typeface="ＭＳ Ｐゴシック"/>
              </a:rPr>
              <a:t>You can help design a fair trade bag for your school and enter our competition.</a:t>
            </a:r>
          </a:p>
          <a:p>
            <a:pPr marL="539750" indent="-539750" eaLnBrk="1" hangingPunct="1"/>
            <a:r>
              <a:rPr lang="en-GB" sz="2600" smtClean="0">
                <a:latin typeface="Calibri" pitchFamily="34" charset="0"/>
                <a:ea typeface="ＭＳ Ｐゴシック"/>
              </a:rPr>
              <a:t>You can sell the bags to your friends, teachers and families.</a:t>
            </a:r>
          </a:p>
        </p:txBody>
      </p:sp>
      <p:pic>
        <p:nvPicPr>
          <p:cNvPr id="30723" name="Picture 1" descr="IMG_4413.JPG"/>
          <p:cNvPicPr>
            <a:picLocks noChangeAspect="1"/>
          </p:cNvPicPr>
          <p:nvPr/>
        </p:nvPicPr>
        <p:blipFill>
          <a:blip r:embed="rId3"/>
          <a:srcRect l="11211" r="20995"/>
          <a:stretch>
            <a:fillRect/>
          </a:stretch>
        </p:blipFill>
        <p:spPr bwMode="auto">
          <a:xfrm>
            <a:off x="4643438" y="1628775"/>
            <a:ext cx="3536950" cy="3911600"/>
          </a:xfrm>
          <a:prstGeom prst="rect">
            <a:avLst/>
          </a:prstGeom>
          <a:noFill/>
          <a:ln w="9525">
            <a:noFill/>
            <a:miter lim="800000"/>
            <a:headEnd/>
            <a:tailEnd/>
          </a:ln>
        </p:spPr>
      </p:pic>
      <p:sp>
        <p:nvSpPr>
          <p:cNvPr id="30724" name="Title 1"/>
          <p:cNvSpPr txBox="1">
            <a:spLocks/>
          </p:cNvSpPr>
          <p:nvPr/>
        </p:nvSpPr>
        <p:spPr bwMode="auto">
          <a:xfrm>
            <a:off x="4778375" y="188913"/>
            <a:ext cx="4041775" cy="346075"/>
          </a:xfrm>
          <a:prstGeom prst="rect">
            <a:avLst/>
          </a:prstGeom>
          <a:noFill/>
          <a:ln w="9525">
            <a:noFill/>
            <a:miter lim="800000"/>
            <a:headEnd/>
            <a:tailEnd/>
          </a:ln>
        </p:spPr>
        <p:txBody>
          <a:bodyPr anchor="b"/>
          <a:lstStyle/>
          <a:p>
            <a:r>
              <a:rPr lang="en-GB" sz="3600">
                <a:solidFill>
                  <a:schemeClr val="accent1"/>
                </a:solidFill>
                <a:latin typeface="Calibri" pitchFamily="34" charset="0"/>
              </a:rPr>
              <a:t>Action Bag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600</TotalTime>
  <Words>375</Words>
  <Application>Microsoft Office PowerPoint</Application>
  <PresentationFormat>On-screen Show (4:3)</PresentationFormat>
  <Paragraphs>50</Paragraphs>
  <Slides>10</Slides>
  <Notes>10</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10</vt:i4>
      </vt:variant>
    </vt:vector>
  </HeadingPairs>
  <TitlesOfParts>
    <vt:vector size="19" baseType="lpstr">
      <vt:lpstr>Arial</vt:lpstr>
      <vt:lpstr>ＭＳ Ｐゴシック</vt:lpstr>
      <vt:lpstr>Century Gothic</vt:lpstr>
      <vt:lpstr>Wingdings 2</vt:lpstr>
      <vt:lpstr>Calibri</vt:lpstr>
      <vt:lpstr>Austin</vt:lpstr>
      <vt:lpstr>Austin</vt:lpstr>
      <vt:lpstr>Austin</vt:lpstr>
      <vt:lpstr>Austin</vt:lpstr>
      <vt:lpstr>  Fair Trade Bags from Bangladesh</vt:lpstr>
      <vt:lpstr>What is Fair Trade?</vt:lpstr>
      <vt:lpstr>Action Bag</vt:lpstr>
      <vt:lpstr>Action Bag</vt:lpstr>
      <vt:lpstr>Action Bag</vt:lpstr>
      <vt:lpstr> How does Fair trade make a difference?</vt:lpstr>
      <vt:lpstr>Personal Stories - Regina</vt:lpstr>
      <vt:lpstr>Slide 8</vt:lpstr>
      <vt:lpstr>What can you do?</vt:lpstr>
      <vt:lpstr>One World Shop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Bags Fair trade bags from Bangladesh</dc:title>
  <dc:creator>Rachel</dc:creator>
  <cp:lastModifiedBy>GCC</cp:lastModifiedBy>
  <cp:revision>23</cp:revision>
  <dcterms:created xsi:type="dcterms:W3CDTF">2011-05-11T09:57:32Z</dcterms:created>
  <dcterms:modified xsi:type="dcterms:W3CDTF">2011-11-01T16:01:24Z</dcterms:modified>
</cp:coreProperties>
</file>